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embeddings/Microsoft_Equation1.bin" ContentType="application/vnd.openxmlformats-officedocument.oleObject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80" r:id="rId3"/>
    <p:sldId id="281" r:id="rId4"/>
    <p:sldId id="282" r:id="rId5"/>
    <p:sldId id="260" r:id="rId6"/>
    <p:sldId id="283" r:id="rId7"/>
    <p:sldId id="259" r:id="rId8"/>
    <p:sldId id="270" r:id="rId9"/>
    <p:sldId id="271" r:id="rId10"/>
    <p:sldId id="278" r:id="rId11"/>
    <p:sldId id="272" r:id="rId12"/>
    <p:sldId id="273" r:id="rId13"/>
    <p:sldId id="262" r:id="rId14"/>
    <p:sldId id="279" r:id="rId15"/>
    <p:sldId id="274" r:id="rId16"/>
    <p:sldId id="265" r:id="rId17"/>
    <p:sldId id="275" r:id="rId18"/>
    <p:sldId id="268" r:id="rId19"/>
    <p:sldId id="276" r:id="rId20"/>
    <p:sldId id="277" r:id="rId21"/>
    <p:sldId id="284" r:id="rId22"/>
    <p:sldId id="285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51" autoAdjust="0"/>
    <p:restoredTop sz="90199" autoAdjust="0"/>
  </p:normalViewPr>
  <p:slideViewPr>
    <p:cSldViewPr snapToGrid="0" snapToObjects="1">
      <p:cViewPr>
        <p:scale>
          <a:sx n="66" d="100"/>
          <a:sy n="66" d="100"/>
        </p:scale>
        <p:origin x="-2456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C7624-98B1-D949-B2E4-44ECDFC133D8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EC1160-D400-9943-9CEA-B0F29B7219D3}">
      <dgm:prSet phldrT="[Text]" custT="1"/>
      <dgm:spPr/>
      <dgm:t>
        <a:bodyPr/>
        <a:lstStyle/>
        <a:p>
          <a:r>
            <a:rPr lang="en-US" sz="1600" dirty="0" smtClean="0"/>
            <a:t>3. Calculate </a:t>
          </a:r>
          <a:r>
            <a:rPr lang="en-US" sz="1600" dirty="0" smtClean="0"/>
            <a:t>Γ</a:t>
          </a:r>
          <a:r>
            <a:rPr lang="en-US" sz="1600" baseline="-25000" dirty="0" smtClean="0"/>
            <a:t>s</a:t>
          </a:r>
          <a:r>
            <a:rPr lang="en-US" sz="1600" dirty="0" smtClean="0"/>
            <a:t>(1)</a:t>
          </a:r>
          <a:r>
            <a:rPr lang="en-US" sz="1600" dirty="0" smtClean="0"/>
            <a:t> which depends on w</a:t>
          </a:r>
          <a:r>
            <a:rPr lang="en-US" sz="1600" baseline="-25000" dirty="0" smtClean="0"/>
            <a:t>s</a:t>
          </a:r>
          <a:r>
            <a:rPr lang="en-US" sz="1600" dirty="0" smtClean="0"/>
            <a:t>(1),T</a:t>
          </a:r>
          <a:r>
            <a:rPr lang="en-US" sz="1600" baseline="-25000" dirty="0" smtClean="0"/>
            <a:t>parcel</a:t>
          </a:r>
          <a:r>
            <a:rPr lang="en-US" sz="1600" dirty="0" smtClean="0"/>
            <a:t>(1</a:t>
          </a:r>
          <a:r>
            <a:rPr lang="en-US" sz="1600" dirty="0" smtClean="0"/>
            <a:t>)</a:t>
          </a:r>
          <a:endParaRPr lang="en-US" sz="1600" dirty="0"/>
        </a:p>
      </dgm:t>
    </dgm:pt>
    <dgm:pt modelId="{BB973BED-B96B-A54B-A724-A9DE02B93CDA}" type="parTrans" cxnId="{5C7956FD-4159-1B4A-9C0A-036EA8F1CD3A}">
      <dgm:prSet/>
      <dgm:spPr/>
      <dgm:t>
        <a:bodyPr/>
        <a:lstStyle/>
        <a:p>
          <a:endParaRPr lang="en-US"/>
        </a:p>
      </dgm:t>
    </dgm:pt>
    <dgm:pt modelId="{D80858F9-A2D1-924D-ACF6-FBB5531150E0}" type="sibTrans" cxnId="{5C7956FD-4159-1B4A-9C0A-036EA8F1CD3A}">
      <dgm:prSet/>
      <dgm:spPr/>
      <dgm:t>
        <a:bodyPr/>
        <a:lstStyle/>
        <a:p>
          <a:endParaRPr lang="en-US" sz="1600"/>
        </a:p>
      </dgm:t>
    </dgm:pt>
    <dgm:pt modelId="{C05B8D05-A964-2C45-BCF3-16932A53D72E}">
      <dgm:prSet phldrT="[Text]" custT="1"/>
      <dgm:spPr/>
      <dgm:t>
        <a:bodyPr/>
        <a:lstStyle/>
        <a:p>
          <a:r>
            <a:rPr lang="en-US" sz="1600" dirty="0" smtClean="0"/>
            <a:t>4. Calculate </a:t>
          </a:r>
          <a:r>
            <a:rPr lang="en-US" sz="1600" dirty="0" smtClean="0"/>
            <a:t>T</a:t>
          </a:r>
          <a:r>
            <a:rPr lang="en-US" sz="1600" baseline="-25000" dirty="0" smtClean="0"/>
            <a:t>parcel</a:t>
          </a:r>
          <a:r>
            <a:rPr lang="en-US" sz="1600" dirty="0" smtClean="0"/>
            <a:t>(2)</a:t>
          </a:r>
          <a:endParaRPr lang="en-US" sz="1600" dirty="0"/>
        </a:p>
      </dgm:t>
    </dgm:pt>
    <dgm:pt modelId="{9D8BD49A-C642-2B4C-A9AD-0019B6819375}" type="parTrans" cxnId="{CD9D6F7F-B064-FA4A-ADF2-D7C66710969D}">
      <dgm:prSet/>
      <dgm:spPr/>
      <dgm:t>
        <a:bodyPr/>
        <a:lstStyle/>
        <a:p>
          <a:endParaRPr lang="en-US"/>
        </a:p>
      </dgm:t>
    </dgm:pt>
    <dgm:pt modelId="{E002AC3A-EB98-614A-9054-A626D1657C8B}" type="sibTrans" cxnId="{CD9D6F7F-B064-FA4A-ADF2-D7C66710969D}">
      <dgm:prSet/>
      <dgm:spPr/>
      <dgm:t>
        <a:bodyPr/>
        <a:lstStyle/>
        <a:p>
          <a:endParaRPr lang="en-US" sz="1600"/>
        </a:p>
      </dgm:t>
    </dgm:pt>
    <dgm:pt modelId="{8CCA2795-99C8-6341-9BF1-C83C1708BC73}">
      <dgm:prSet phldrT="[Text]" custT="1"/>
      <dgm:spPr/>
      <dgm:t>
        <a:bodyPr/>
        <a:lstStyle/>
        <a:p>
          <a:r>
            <a:rPr lang="en-US" sz="1600" dirty="0" smtClean="0"/>
            <a:t>5. Calculate e</a:t>
          </a:r>
          <a:r>
            <a:rPr lang="en-US" sz="1600" baseline="-25000" dirty="0" smtClean="0"/>
            <a:t>sat</a:t>
          </a:r>
          <a:r>
            <a:rPr lang="en-US" sz="1600" baseline="0" dirty="0" smtClean="0"/>
            <a:t>(2)</a:t>
          </a:r>
          <a:endParaRPr lang="en-US" sz="1600" dirty="0"/>
        </a:p>
      </dgm:t>
    </dgm:pt>
    <dgm:pt modelId="{50FC4189-76D8-E84E-A328-6805E6742CA0}" type="parTrans" cxnId="{B22BD988-3DC2-B44A-A584-F4DE830C1D21}">
      <dgm:prSet/>
      <dgm:spPr/>
      <dgm:t>
        <a:bodyPr/>
        <a:lstStyle/>
        <a:p>
          <a:endParaRPr lang="en-US"/>
        </a:p>
      </dgm:t>
    </dgm:pt>
    <dgm:pt modelId="{98BD34E7-A3C9-324C-88C2-13DE0A606BD8}" type="sibTrans" cxnId="{B22BD988-3DC2-B44A-A584-F4DE830C1D21}">
      <dgm:prSet/>
      <dgm:spPr/>
      <dgm:t>
        <a:bodyPr/>
        <a:lstStyle/>
        <a:p>
          <a:endParaRPr lang="en-US" sz="1600"/>
        </a:p>
      </dgm:t>
    </dgm:pt>
    <dgm:pt modelId="{785ABD8A-BAAA-704E-A97A-3AC95A14124D}">
      <dgm:prSet phldrT="[Text]" custT="1"/>
      <dgm:spPr/>
      <dgm:t>
        <a:bodyPr/>
        <a:lstStyle/>
        <a:p>
          <a:r>
            <a:rPr lang="en-US" sz="1600" dirty="0" smtClean="0"/>
            <a:t>6. Return to start of loop, calculate w</a:t>
          </a:r>
          <a:r>
            <a:rPr lang="en-US" sz="1600" baseline="-25000" dirty="0" smtClean="0"/>
            <a:t>s</a:t>
          </a:r>
          <a:r>
            <a:rPr lang="en-US" sz="1600" baseline="0" dirty="0" smtClean="0"/>
            <a:t>(2) etc.</a:t>
          </a:r>
          <a:endParaRPr lang="en-US" sz="1600" baseline="0" dirty="0"/>
        </a:p>
      </dgm:t>
    </dgm:pt>
    <dgm:pt modelId="{411993A4-DF2F-1842-8471-3E1CA13E552F}" type="parTrans" cxnId="{00044473-AE27-724C-84C4-E20A6774AC88}">
      <dgm:prSet/>
      <dgm:spPr/>
      <dgm:t>
        <a:bodyPr/>
        <a:lstStyle/>
        <a:p>
          <a:endParaRPr lang="en-US"/>
        </a:p>
      </dgm:t>
    </dgm:pt>
    <dgm:pt modelId="{23991F28-D592-9F4C-956F-05C4ECFB5051}" type="sibTrans" cxnId="{00044473-AE27-724C-84C4-E20A6774AC88}">
      <dgm:prSet/>
      <dgm:spPr/>
      <dgm:t>
        <a:bodyPr/>
        <a:lstStyle/>
        <a:p>
          <a:endParaRPr lang="en-US" sz="1600"/>
        </a:p>
      </dgm:t>
    </dgm:pt>
    <dgm:pt modelId="{43B5CB08-2C76-AC4B-B621-25D9BDF973FD}">
      <dgm:prSet phldrT="[Text]" custT="1"/>
      <dgm:spPr/>
      <dgm:t>
        <a:bodyPr/>
        <a:lstStyle/>
        <a:p>
          <a:r>
            <a:rPr lang="en-US" sz="1600" dirty="0" smtClean="0"/>
            <a:t>2. Calculate </a:t>
          </a:r>
          <a:r>
            <a:rPr lang="en-US" sz="1600" dirty="0" err="1" smtClean="0"/>
            <a:t>w</a:t>
          </a:r>
          <a:r>
            <a:rPr lang="en-US" sz="1600" baseline="-25000" dirty="0" err="1" smtClean="0"/>
            <a:t>s</a:t>
          </a:r>
          <a:r>
            <a:rPr lang="en-US" sz="1600" dirty="0" smtClean="0"/>
            <a:t> (1)</a:t>
          </a:r>
          <a:endParaRPr lang="en-US" sz="1600" dirty="0"/>
        </a:p>
      </dgm:t>
    </dgm:pt>
    <dgm:pt modelId="{A0A08626-EC22-9F4A-AF26-48A484E589BD}" type="parTrans" cxnId="{DCDB67C3-7F0B-1A4E-96D0-0F05B77DCC74}">
      <dgm:prSet/>
      <dgm:spPr/>
      <dgm:t>
        <a:bodyPr/>
        <a:lstStyle/>
        <a:p>
          <a:endParaRPr lang="en-US"/>
        </a:p>
      </dgm:t>
    </dgm:pt>
    <dgm:pt modelId="{98F142FA-66C4-1841-A54E-32A69F2BEFA1}" type="sibTrans" cxnId="{DCDB67C3-7F0B-1A4E-96D0-0F05B77DCC74}">
      <dgm:prSet/>
      <dgm:spPr/>
      <dgm:t>
        <a:bodyPr/>
        <a:lstStyle/>
        <a:p>
          <a:endParaRPr lang="en-US" sz="1600"/>
        </a:p>
      </dgm:t>
    </dgm:pt>
    <dgm:pt modelId="{DB4BE14F-2B39-A140-9773-675A28F2CA6C}" type="pres">
      <dgm:prSet presAssocID="{9DDC7624-98B1-D949-B2E4-44ECDFC133D8}" presName="cycle" presStyleCnt="0">
        <dgm:presLayoutVars>
          <dgm:dir/>
          <dgm:resizeHandles val="exact"/>
        </dgm:presLayoutVars>
      </dgm:prSet>
      <dgm:spPr/>
    </dgm:pt>
    <dgm:pt modelId="{41032DE3-07E0-C744-AD7E-941A1C3C1D9B}" type="pres">
      <dgm:prSet presAssocID="{1AEC1160-D400-9943-9CEA-B0F29B7219D3}" presName="dummy" presStyleCnt="0"/>
      <dgm:spPr/>
    </dgm:pt>
    <dgm:pt modelId="{53D51061-FB41-A242-9EDB-6352591DA021}" type="pres">
      <dgm:prSet presAssocID="{1AEC1160-D400-9943-9CEA-B0F29B7219D3}" presName="node" presStyleLbl="revTx" presStyleIdx="0" presStyleCnt="5" custScaleX="254573" custRadScaleRad="111607" custRadScaleInc="72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8A145-2F47-8340-B446-5F53C903A8A5}" type="pres">
      <dgm:prSet presAssocID="{D80858F9-A2D1-924D-ACF6-FBB5531150E0}" presName="sibTrans" presStyleLbl="node1" presStyleIdx="0" presStyleCnt="5"/>
      <dgm:spPr/>
    </dgm:pt>
    <dgm:pt modelId="{724B632E-2FF5-3C48-B7D8-810AC0A6A6C0}" type="pres">
      <dgm:prSet presAssocID="{C05B8D05-A964-2C45-BCF3-16932A53D72E}" presName="dummy" presStyleCnt="0"/>
      <dgm:spPr/>
    </dgm:pt>
    <dgm:pt modelId="{5F1A5FA8-C19A-C84D-A680-3E5D09AC1348}" type="pres">
      <dgm:prSet presAssocID="{C05B8D05-A964-2C45-BCF3-16932A53D72E}" presName="node" presStyleLbl="revTx" presStyleIdx="1" presStyleCnt="5" custScaleX="171860" custRadScaleRad="121330" custRadScaleInc="-13521">
        <dgm:presLayoutVars>
          <dgm:bulletEnabled val="1"/>
        </dgm:presLayoutVars>
      </dgm:prSet>
      <dgm:spPr/>
    </dgm:pt>
    <dgm:pt modelId="{E18F869F-595E-9944-9DBB-8444FE182CA4}" type="pres">
      <dgm:prSet presAssocID="{E002AC3A-EB98-614A-9054-A626D1657C8B}" presName="sibTrans" presStyleLbl="node1" presStyleIdx="1" presStyleCnt="5"/>
      <dgm:spPr/>
    </dgm:pt>
    <dgm:pt modelId="{8B6CA82C-ECAA-904F-A483-340DF2089725}" type="pres">
      <dgm:prSet presAssocID="{8CCA2795-99C8-6341-9BF1-C83C1708BC73}" presName="dummy" presStyleCnt="0"/>
      <dgm:spPr/>
    </dgm:pt>
    <dgm:pt modelId="{50152573-3440-9A4D-A936-019A757EB69D}" type="pres">
      <dgm:prSet presAssocID="{8CCA2795-99C8-6341-9BF1-C83C1708BC73}" presName="node" presStyleLbl="revTx" presStyleIdx="2" presStyleCnt="5" custScaleX="121894">
        <dgm:presLayoutVars>
          <dgm:bulletEnabled val="1"/>
        </dgm:presLayoutVars>
      </dgm:prSet>
      <dgm:spPr/>
    </dgm:pt>
    <dgm:pt modelId="{A3537647-9260-AF47-8DE6-958255A67881}" type="pres">
      <dgm:prSet presAssocID="{98BD34E7-A3C9-324C-88C2-13DE0A606BD8}" presName="sibTrans" presStyleLbl="node1" presStyleIdx="2" presStyleCnt="5"/>
      <dgm:spPr/>
    </dgm:pt>
    <dgm:pt modelId="{CE0A1B7A-723A-DB44-9B0A-0C5D3A54AD1A}" type="pres">
      <dgm:prSet presAssocID="{785ABD8A-BAAA-704E-A97A-3AC95A14124D}" presName="dummy" presStyleCnt="0"/>
      <dgm:spPr/>
    </dgm:pt>
    <dgm:pt modelId="{165E759B-750F-714C-935F-93C2520CAE86}" type="pres">
      <dgm:prSet presAssocID="{785ABD8A-BAAA-704E-A97A-3AC95A14124D}" presName="node" presStyleLbl="revTx" presStyleIdx="3" presStyleCnt="5" custScaleX="168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3F061-961C-9041-BE0B-C3C53E4D1D21}" type="pres">
      <dgm:prSet presAssocID="{23991F28-D592-9F4C-956F-05C4ECFB5051}" presName="sibTrans" presStyleLbl="node1" presStyleIdx="3" presStyleCnt="5"/>
      <dgm:spPr/>
    </dgm:pt>
    <dgm:pt modelId="{88732A13-AC2B-044A-9BFA-2C899EF9B87D}" type="pres">
      <dgm:prSet presAssocID="{43B5CB08-2C76-AC4B-B621-25D9BDF973FD}" presName="dummy" presStyleCnt="0"/>
      <dgm:spPr/>
    </dgm:pt>
    <dgm:pt modelId="{AACAB383-27A8-B044-A263-C36C98D131F3}" type="pres">
      <dgm:prSet presAssocID="{43B5CB08-2C76-AC4B-B621-25D9BDF973FD}" presName="node" presStyleLbl="revTx" presStyleIdx="4" presStyleCnt="5" custScaleX="195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0B52C-3DD0-E441-AA51-4C2406F81B0B}" type="pres">
      <dgm:prSet presAssocID="{98F142FA-66C4-1841-A54E-32A69F2BEFA1}" presName="sibTrans" presStyleLbl="node1" presStyleIdx="4" presStyleCnt="5"/>
      <dgm:spPr/>
    </dgm:pt>
  </dgm:ptLst>
  <dgm:cxnLst>
    <dgm:cxn modelId="{BDEA8472-7BD7-B449-B8E2-5D258213F766}" type="presOf" srcId="{1AEC1160-D400-9943-9CEA-B0F29B7219D3}" destId="{53D51061-FB41-A242-9EDB-6352591DA021}" srcOrd="0" destOrd="0" presId="urn:microsoft.com/office/officeart/2005/8/layout/cycle1"/>
    <dgm:cxn modelId="{5C7956FD-4159-1B4A-9C0A-036EA8F1CD3A}" srcId="{9DDC7624-98B1-D949-B2E4-44ECDFC133D8}" destId="{1AEC1160-D400-9943-9CEA-B0F29B7219D3}" srcOrd="0" destOrd="0" parTransId="{BB973BED-B96B-A54B-A724-A9DE02B93CDA}" sibTransId="{D80858F9-A2D1-924D-ACF6-FBB5531150E0}"/>
    <dgm:cxn modelId="{A103506D-7DC1-604F-840C-D37BEEBD2CD8}" type="presOf" srcId="{98BD34E7-A3C9-324C-88C2-13DE0A606BD8}" destId="{A3537647-9260-AF47-8DE6-958255A67881}" srcOrd="0" destOrd="0" presId="urn:microsoft.com/office/officeart/2005/8/layout/cycle1"/>
    <dgm:cxn modelId="{CC3E888A-5678-F440-A48B-1E573C3A7219}" type="presOf" srcId="{43B5CB08-2C76-AC4B-B621-25D9BDF973FD}" destId="{AACAB383-27A8-B044-A263-C36C98D131F3}" srcOrd="0" destOrd="0" presId="urn:microsoft.com/office/officeart/2005/8/layout/cycle1"/>
    <dgm:cxn modelId="{CD9D6F7F-B064-FA4A-ADF2-D7C66710969D}" srcId="{9DDC7624-98B1-D949-B2E4-44ECDFC133D8}" destId="{C05B8D05-A964-2C45-BCF3-16932A53D72E}" srcOrd="1" destOrd="0" parTransId="{9D8BD49A-C642-2B4C-A9AD-0019B6819375}" sibTransId="{E002AC3A-EB98-614A-9054-A626D1657C8B}"/>
    <dgm:cxn modelId="{BF6AEC92-AB5D-C540-99B7-AB4427F3AD85}" type="presOf" srcId="{D80858F9-A2D1-924D-ACF6-FBB5531150E0}" destId="{81C8A145-2F47-8340-B446-5F53C903A8A5}" srcOrd="0" destOrd="0" presId="urn:microsoft.com/office/officeart/2005/8/layout/cycle1"/>
    <dgm:cxn modelId="{CC2953B4-2767-CB4E-8A70-8D04E340C9D2}" type="presOf" srcId="{C05B8D05-A964-2C45-BCF3-16932A53D72E}" destId="{5F1A5FA8-C19A-C84D-A680-3E5D09AC1348}" srcOrd="0" destOrd="0" presId="urn:microsoft.com/office/officeart/2005/8/layout/cycle1"/>
    <dgm:cxn modelId="{00044473-AE27-724C-84C4-E20A6774AC88}" srcId="{9DDC7624-98B1-D949-B2E4-44ECDFC133D8}" destId="{785ABD8A-BAAA-704E-A97A-3AC95A14124D}" srcOrd="3" destOrd="0" parTransId="{411993A4-DF2F-1842-8471-3E1CA13E552F}" sibTransId="{23991F28-D592-9F4C-956F-05C4ECFB5051}"/>
    <dgm:cxn modelId="{DCDB67C3-7F0B-1A4E-96D0-0F05B77DCC74}" srcId="{9DDC7624-98B1-D949-B2E4-44ECDFC133D8}" destId="{43B5CB08-2C76-AC4B-B621-25D9BDF973FD}" srcOrd="4" destOrd="0" parTransId="{A0A08626-EC22-9F4A-AF26-48A484E589BD}" sibTransId="{98F142FA-66C4-1841-A54E-32A69F2BEFA1}"/>
    <dgm:cxn modelId="{20A1BC7A-F4E9-E64D-A4A5-71871AB7C79B}" type="presOf" srcId="{8CCA2795-99C8-6341-9BF1-C83C1708BC73}" destId="{50152573-3440-9A4D-A936-019A757EB69D}" srcOrd="0" destOrd="0" presId="urn:microsoft.com/office/officeart/2005/8/layout/cycle1"/>
    <dgm:cxn modelId="{5C0B25BB-7606-CE47-B8FB-8BCCA829421B}" type="presOf" srcId="{E002AC3A-EB98-614A-9054-A626D1657C8B}" destId="{E18F869F-595E-9944-9DBB-8444FE182CA4}" srcOrd="0" destOrd="0" presId="urn:microsoft.com/office/officeart/2005/8/layout/cycle1"/>
    <dgm:cxn modelId="{E347F0A7-22B5-AC4C-87FC-1DBDBB31BA6F}" type="presOf" srcId="{9DDC7624-98B1-D949-B2E4-44ECDFC133D8}" destId="{DB4BE14F-2B39-A140-9773-675A28F2CA6C}" srcOrd="0" destOrd="0" presId="urn:microsoft.com/office/officeart/2005/8/layout/cycle1"/>
    <dgm:cxn modelId="{D464EC5D-DEFA-C04D-8C21-27AAC91C0981}" type="presOf" srcId="{785ABD8A-BAAA-704E-A97A-3AC95A14124D}" destId="{165E759B-750F-714C-935F-93C2520CAE86}" srcOrd="0" destOrd="0" presId="urn:microsoft.com/office/officeart/2005/8/layout/cycle1"/>
    <dgm:cxn modelId="{B22BD988-3DC2-B44A-A584-F4DE830C1D21}" srcId="{9DDC7624-98B1-D949-B2E4-44ECDFC133D8}" destId="{8CCA2795-99C8-6341-9BF1-C83C1708BC73}" srcOrd="2" destOrd="0" parTransId="{50FC4189-76D8-E84E-A328-6805E6742CA0}" sibTransId="{98BD34E7-A3C9-324C-88C2-13DE0A606BD8}"/>
    <dgm:cxn modelId="{AD648EB4-6811-E64D-AC42-226F96FEB970}" type="presOf" srcId="{98F142FA-66C4-1841-A54E-32A69F2BEFA1}" destId="{7D70B52C-3DD0-E441-AA51-4C2406F81B0B}" srcOrd="0" destOrd="0" presId="urn:microsoft.com/office/officeart/2005/8/layout/cycle1"/>
    <dgm:cxn modelId="{9F8278B3-5796-044C-86E0-AA6E56574EBC}" type="presOf" srcId="{23991F28-D592-9F4C-956F-05C4ECFB5051}" destId="{8233F061-961C-9041-BE0B-C3C53E4D1D21}" srcOrd="0" destOrd="0" presId="urn:microsoft.com/office/officeart/2005/8/layout/cycle1"/>
    <dgm:cxn modelId="{490D1161-9E88-F542-A0C3-F2570295F1F6}" type="presParOf" srcId="{DB4BE14F-2B39-A140-9773-675A28F2CA6C}" destId="{41032DE3-07E0-C744-AD7E-941A1C3C1D9B}" srcOrd="0" destOrd="0" presId="urn:microsoft.com/office/officeart/2005/8/layout/cycle1"/>
    <dgm:cxn modelId="{CDBA847C-BDA1-8049-85C2-DC448882612E}" type="presParOf" srcId="{DB4BE14F-2B39-A140-9773-675A28F2CA6C}" destId="{53D51061-FB41-A242-9EDB-6352591DA021}" srcOrd="1" destOrd="0" presId="urn:microsoft.com/office/officeart/2005/8/layout/cycle1"/>
    <dgm:cxn modelId="{976387A4-7936-194C-9D2C-96923609EF18}" type="presParOf" srcId="{DB4BE14F-2B39-A140-9773-675A28F2CA6C}" destId="{81C8A145-2F47-8340-B446-5F53C903A8A5}" srcOrd="2" destOrd="0" presId="urn:microsoft.com/office/officeart/2005/8/layout/cycle1"/>
    <dgm:cxn modelId="{560E4262-C14E-2947-892C-C17A66199620}" type="presParOf" srcId="{DB4BE14F-2B39-A140-9773-675A28F2CA6C}" destId="{724B632E-2FF5-3C48-B7D8-810AC0A6A6C0}" srcOrd="3" destOrd="0" presId="urn:microsoft.com/office/officeart/2005/8/layout/cycle1"/>
    <dgm:cxn modelId="{356C4DC0-5E45-AB48-A04A-6299008ED9D1}" type="presParOf" srcId="{DB4BE14F-2B39-A140-9773-675A28F2CA6C}" destId="{5F1A5FA8-C19A-C84D-A680-3E5D09AC1348}" srcOrd="4" destOrd="0" presId="urn:microsoft.com/office/officeart/2005/8/layout/cycle1"/>
    <dgm:cxn modelId="{8DCC92E5-9C2B-1F44-9E3E-933F6AFD06EC}" type="presParOf" srcId="{DB4BE14F-2B39-A140-9773-675A28F2CA6C}" destId="{E18F869F-595E-9944-9DBB-8444FE182CA4}" srcOrd="5" destOrd="0" presId="urn:microsoft.com/office/officeart/2005/8/layout/cycle1"/>
    <dgm:cxn modelId="{E5B82CD4-2102-D145-84B9-585AAB0FD4B8}" type="presParOf" srcId="{DB4BE14F-2B39-A140-9773-675A28F2CA6C}" destId="{8B6CA82C-ECAA-904F-A483-340DF2089725}" srcOrd="6" destOrd="0" presId="urn:microsoft.com/office/officeart/2005/8/layout/cycle1"/>
    <dgm:cxn modelId="{6559EDA9-C791-D448-91EF-3238632AE4A7}" type="presParOf" srcId="{DB4BE14F-2B39-A140-9773-675A28F2CA6C}" destId="{50152573-3440-9A4D-A936-019A757EB69D}" srcOrd="7" destOrd="0" presId="urn:microsoft.com/office/officeart/2005/8/layout/cycle1"/>
    <dgm:cxn modelId="{55BB04F0-E6FE-984D-B757-BC6FCAD1F0B0}" type="presParOf" srcId="{DB4BE14F-2B39-A140-9773-675A28F2CA6C}" destId="{A3537647-9260-AF47-8DE6-958255A67881}" srcOrd="8" destOrd="0" presId="urn:microsoft.com/office/officeart/2005/8/layout/cycle1"/>
    <dgm:cxn modelId="{8FE204A6-1ED0-0840-B8C3-A53779CEDFA4}" type="presParOf" srcId="{DB4BE14F-2B39-A140-9773-675A28F2CA6C}" destId="{CE0A1B7A-723A-DB44-9B0A-0C5D3A54AD1A}" srcOrd="9" destOrd="0" presId="urn:microsoft.com/office/officeart/2005/8/layout/cycle1"/>
    <dgm:cxn modelId="{3C36B034-2516-B349-AF43-D9A7F0EE3DED}" type="presParOf" srcId="{DB4BE14F-2B39-A140-9773-675A28F2CA6C}" destId="{165E759B-750F-714C-935F-93C2520CAE86}" srcOrd="10" destOrd="0" presId="urn:microsoft.com/office/officeart/2005/8/layout/cycle1"/>
    <dgm:cxn modelId="{8E2CD47E-996B-864F-9DA6-3A04488F6403}" type="presParOf" srcId="{DB4BE14F-2B39-A140-9773-675A28F2CA6C}" destId="{8233F061-961C-9041-BE0B-C3C53E4D1D21}" srcOrd="11" destOrd="0" presId="urn:microsoft.com/office/officeart/2005/8/layout/cycle1"/>
    <dgm:cxn modelId="{3DC3EFDF-C063-0947-A8E2-0D1EA1E1F562}" type="presParOf" srcId="{DB4BE14F-2B39-A140-9773-675A28F2CA6C}" destId="{88732A13-AC2B-044A-9BFA-2C899EF9B87D}" srcOrd="12" destOrd="0" presId="urn:microsoft.com/office/officeart/2005/8/layout/cycle1"/>
    <dgm:cxn modelId="{06CF51AF-5BC7-E04B-8A93-2BE9AB47CC9A}" type="presParOf" srcId="{DB4BE14F-2B39-A140-9773-675A28F2CA6C}" destId="{AACAB383-27A8-B044-A263-C36C98D131F3}" srcOrd="13" destOrd="0" presId="urn:microsoft.com/office/officeart/2005/8/layout/cycle1"/>
    <dgm:cxn modelId="{FD1F3924-D27A-724D-9EFE-E87103D1A4D5}" type="presParOf" srcId="{DB4BE14F-2B39-A140-9773-675A28F2CA6C}" destId="{7D70B52C-3DD0-E441-AA51-4C2406F81B0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D51061-FB41-A242-9EDB-6352591DA021}">
      <dsp:nvSpPr>
        <dsp:cNvPr id="0" name=""/>
        <dsp:cNvSpPr/>
      </dsp:nvSpPr>
      <dsp:spPr>
        <a:xfrm>
          <a:off x="3791045" y="324479"/>
          <a:ext cx="3047906" cy="119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Calculate </a:t>
          </a:r>
          <a:r>
            <a:rPr lang="en-US" sz="1600" kern="1200" dirty="0" smtClean="0"/>
            <a:t>Γ</a:t>
          </a:r>
          <a:r>
            <a:rPr lang="en-US" sz="1600" kern="1200" baseline="-25000" dirty="0" smtClean="0"/>
            <a:t>s</a:t>
          </a:r>
          <a:r>
            <a:rPr lang="en-US" sz="1600" kern="1200" dirty="0" smtClean="0"/>
            <a:t>(1)</a:t>
          </a:r>
          <a:r>
            <a:rPr lang="en-US" sz="1600" kern="1200" dirty="0" smtClean="0"/>
            <a:t> which depends on w</a:t>
          </a:r>
          <a:r>
            <a:rPr lang="en-US" sz="1600" kern="1200" baseline="-25000" dirty="0" smtClean="0"/>
            <a:t>s</a:t>
          </a:r>
          <a:r>
            <a:rPr lang="en-US" sz="1600" kern="1200" dirty="0" smtClean="0"/>
            <a:t>(1),T</a:t>
          </a:r>
          <a:r>
            <a:rPr lang="en-US" sz="1600" kern="1200" baseline="-25000" dirty="0" smtClean="0"/>
            <a:t>parcel</a:t>
          </a:r>
          <a:r>
            <a:rPr lang="en-US" sz="1600" kern="1200" dirty="0" smtClean="0"/>
            <a:t>(1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3791045" y="324479"/>
        <a:ext cx="3047906" cy="1197262"/>
      </dsp:txXfrm>
    </dsp:sp>
    <dsp:sp modelId="{81C8A145-2F47-8340-B446-5F53C903A8A5}">
      <dsp:nvSpPr>
        <dsp:cNvPr id="0" name=""/>
        <dsp:cNvSpPr/>
      </dsp:nvSpPr>
      <dsp:spPr>
        <a:xfrm>
          <a:off x="1748542" y="410638"/>
          <a:ext cx="4488216" cy="4488216"/>
        </a:xfrm>
        <a:prstGeom prst="circularArrow">
          <a:avLst>
            <a:gd name="adj1" fmla="val 5202"/>
            <a:gd name="adj2" fmla="val 336030"/>
            <a:gd name="adj3" fmla="val 20581520"/>
            <a:gd name="adj4" fmla="val 19519126"/>
            <a:gd name="adj5" fmla="val 60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A5FA8-C19A-C84D-A680-3E5D09AC1348}">
      <dsp:nvSpPr>
        <dsp:cNvPr id="0" name=""/>
        <dsp:cNvSpPr/>
      </dsp:nvSpPr>
      <dsp:spPr>
        <a:xfrm>
          <a:off x="4836313" y="2262054"/>
          <a:ext cx="2057614" cy="119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 Calculate </a:t>
          </a:r>
          <a:r>
            <a:rPr lang="en-US" sz="1600" kern="1200" dirty="0" smtClean="0"/>
            <a:t>T</a:t>
          </a:r>
          <a:r>
            <a:rPr lang="en-US" sz="1600" kern="1200" baseline="-25000" dirty="0" smtClean="0"/>
            <a:t>parcel</a:t>
          </a:r>
          <a:r>
            <a:rPr lang="en-US" sz="1600" kern="1200" dirty="0" smtClean="0"/>
            <a:t>(2)</a:t>
          </a:r>
          <a:endParaRPr lang="en-US" sz="1600" kern="1200" dirty="0"/>
        </a:p>
      </dsp:txBody>
      <dsp:txXfrm>
        <a:off x="4836313" y="2262054"/>
        <a:ext cx="2057614" cy="1197262"/>
      </dsp:txXfrm>
    </dsp:sp>
    <dsp:sp modelId="{E18F869F-595E-9944-9DBB-8444FE182CA4}">
      <dsp:nvSpPr>
        <dsp:cNvPr id="0" name=""/>
        <dsp:cNvSpPr/>
      </dsp:nvSpPr>
      <dsp:spPr>
        <a:xfrm>
          <a:off x="1909591" y="-134477"/>
          <a:ext cx="4488216" cy="4488216"/>
        </a:xfrm>
        <a:prstGeom prst="circularArrow">
          <a:avLst>
            <a:gd name="adj1" fmla="val 5202"/>
            <a:gd name="adj2" fmla="val 336030"/>
            <a:gd name="adj3" fmla="val 4882817"/>
            <a:gd name="adj4" fmla="val 2560457"/>
            <a:gd name="adj5" fmla="val 60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52573-3440-9A4D-A936-019A757EB69D}">
      <dsp:nvSpPr>
        <dsp:cNvPr id="0" name=""/>
        <dsp:cNvSpPr/>
      </dsp:nvSpPr>
      <dsp:spPr>
        <a:xfrm>
          <a:off x="2799186" y="3637943"/>
          <a:ext cx="1459390" cy="119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5. Calculate e</a:t>
          </a:r>
          <a:r>
            <a:rPr lang="en-US" sz="1600" kern="1200" baseline="-25000" dirty="0" smtClean="0"/>
            <a:t>sat</a:t>
          </a:r>
          <a:r>
            <a:rPr lang="en-US" sz="1600" kern="1200" baseline="0" dirty="0" smtClean="0"/>
            <a:t>(2)</a:t>
          </a:r>
          <a:endParaRPr lang="en-US" sz="1600" kern="1200" dirty="0"/>
        </a:p>
      </dsp:txBody>
      <dsp:txXfrm>
        <a:off x="2799186" y="3637943"/>
        <a:ext cx="1459390" cy="1197262"/>
      </dsp:txXfrm>
    </dsp:sp>
    <dsp:sp modelId="{A3537647-9260-AF47-8DE6-958255A67881}">
      <dsp:nvSpPr>
        <dsp:cNvPr id="0" name=""/>
        <dsp:cNvSpPr/>
      </dsp:nvSpPr>
      <dsp:spPr>
        <a:xfrm>
          <a:off x="1284773" y="1280"/>
          <a:ext cx="4488216" cy="4488216"/>
        </a:xfrm>
        <a:prstGeom prst="circularArrow">
          <a:avLst>
            <a:gd name="adj1" fmla="val 5202"/>
            <a:gd name="adj2" fmla="val 336030"/>
            <a:gd name="adj3" fmla="val 8210086"/>
            <a:gd name="adj4" fmla="val 6689857"/>
            <a:gd name="adj5" fmla="val 60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E759B-750F-714C-935F-93C2520CAE86}">
      <dsp:nvSpPr>
        <dsp:cNvPr id="0" name=""/>
        <dsp:cNvSpPr/>
      </dsp:nvSpPr>
      <dsp:spPr>
        <a:xfrm>
          <a:off x="625038" y="2262067"/>
          <a:ext cx="2020224" cy="119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6. Return to start of loop, calculate w</a:t>
          </a:r>
          <a:r>
            <a:rPr lang="en-US" sz="1600" kern="1200" baseline="-25000" dirty="0" smtClean="0"/>
            <a:t>s</a:t>
          </a:r>
          <a:r>
            <a:rPr lang="en-US" sz="1600" kern="1200" baseline="0" dirty="0" smtClean="0"/>
            <a:t>(2) etc.</a:t>
          </a:r>
          <a:endParaRPr lang="en-US" sz="1600" kern="1200" baseline="0" dirty="0"/>
        </a:p>
      </dsp:txBody>
      <dsp:txXfrm>
        <a:off x="625038" y="2262067"/>
        <a:ext cx="2020224" cy="1197262"/>
      </dsp:txXfrm>
    </dsp:sp>
    <dsp:sp modelId="{8233F061-961C-9041-BE0B-C3C53E4D1D21}">
      <dsp:nvSpPr>
        <dsp:cNvPr id="0" name=""/>
        <dsp:cNvSpPr/>
      </dsp:nvSpPr>
      <dsp:spPr>
        <a:xfrm>
          <a:off x="1284773" y="1280"/>
          <a:ext cx="4488216" cy="4488216"/>
        </a:xfrm>
        <a:prstGeom prst="circularArrow">
          <a:avLst>
            <a:gd name="adj1" fmla="val 5202"/>
            <a:gd name="adj2" fmla="val 336030"/>
            <a:gd name="adj3" fmla="val 12297316"/>
            <a:gd name="adj4" fmla="val 10771203"/>
            <a:gd name="adj5" fmla="val 60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CAB383-27A8-B044-A263-C36C98D131F3}">
      <dsp:nvSpPr>
        <dsp:cNvPr id="0" name=""/>
        <dsp:cNvSpPr/>
      </dsp:nvSpPr>
      <dsp:spPr>
        <a:xfrm>
          <a:off x="1188102" y="35853"/>
          <a:ext cx="2340779" cy="119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Calculate </a:t>
          </a:r>
          <a:r>
            <a:rPr lang="en-US" sz="1600" kern="1200" dirty="0" err="1" smtClean="0"/>
            <a:t>w</a:t>
          </a:r>
          <a:r>
            <a:rPr lang="en-US" sz="1600" kern="1200" baseline="-25000" dirty="0" err="1" smtClean="0"/>
            <a:t>s</a:t>
          </a:r>
          <a:r>
            <a:rPr lang="en-US" sz="1600" kern="1200" dirty="0" smtClean="0"/>
            <a:t> (1)</a:t>
          </a:r>
          <a:endParaRPr lang="en-US" sz="1600" kern="1200" dirty="0"/>
        </a:p>
      </dsp:txBody>
      <dsp:txXfrm>
        <a:off x="1188102" y="35853"/>
        <a:ext cx="2340779" cy="1197262"/>
      </dsp:txXfrm>
    </dsp:sp>
    <dsp:sp modelId="{7D70B52C-3DD0-E441-AA51-4C2406F81B0B}">
      <dsp:nvSpPr>
        <dsp:cNvPr id="0" name=""/>
        <dsp:cNvSpPr/>
      </dsp:nvSpPr>
      <dsp:spPr>
        <a:xfrm>
          <a:off x="1723572" y="-47670"/>
          <a:ext cx="4488216" cy="4488216"/>
        </a:xfrm>
        <a:prstGeom prst="circularArrow">
          <a:avLst>
            <a:gd name="adj1" fmla="val 5202"/>
            <a:gd name="adj2" fmla="val 336030"/>
            <a:gd name="adj3" fmla="val 17059646"/>
            <a:gd name="adj4" fmla="val 15436152"/>
            <a:gd name="adj5" fmla="val 606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34EF3-1E4C-8A45-B267-C73E61A4AE18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FE606-D0E0-E84A-BDF3-2B5405DB8B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</a:p>
          <a:p>
            <a:r>
              <a:rPr lang="en-US" dirty="0" smtClean="0"/>
              <a:t>Explain why a saturated</a:t>
            </a:r>
            <a:r>
              <a:rPr lang="en-US" baseline="0" dirty="0" smtClean="0"/>
              <a:t> lapse rate has a smaller magnitude than a dry one – latent heat released through condensation of water vapor reduces the magnitude of the temperature change that is due to its adiabatic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u="none" strike="noStrike" baseline="0" dirty="0" smtClean="0"/>
              <a:t>ANNA</a:t>
            </a:r>
          </a:p>
          <a:p>
            <a:endParaRPr lang="fi-FI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i-FI" b="0" i="0" u="none" strike="noStrike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6C0CB-4F37-B949-A3F7-78C62957BF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438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 and 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 – </a:t>
            </a:r>
            <a:r>
              <a:rPr lang="en-US" dirty="0" err="1" smtClean="0"/>
              <a:t>esat</a:t>
            </a:r>
            <a:r>
              <a:rPr lang="en-US" dirty="0" smtClean="0"/>
              <a:t> to get on that </a:t>
            </a:r>
            <a:r>
              <a:rPr lang="en-US" dirty="0" err="1" smtClean="0"/>
              <a:t>adiabat</a:t>
            </a:r>
            <a:r>
              <a:rPr lang="en-US" dirty="0" smtClean="0"/>
              <a:t> ~ 40 </a:t>
            </a:r>
            <a:r>
              <a:rPr lang="en-US" dirty="0" err="1" smtClean="0"/>
              <a:t>cooresponds</a:t>
            </a:r>
            <a:r>
              <a:rPr lang="en-US" dirty="0" smtClean="0"/>
              <a:t> to T= 30</a:t>
            </a:r>
            <a:r>
              <a:rPr lang="en-US" baseline="0" dirty="0" smtClean="0"/>
              <a:t> ^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C, we are at 11^C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Tparcel</a:t>
            </a:r>
            <a:r>
              <a:rPr lang="en-US" baseline="0" dirty="0" smtClean="0"/>
              <a:t>&lt;</a:t>
            </a:r>
            <a:r>
              <a:rPr lang="en-US" baseline="0" dirty="0" err="1" smtClean="0"/>
              <a:t>Tenv</a:t>
            </a:r>
            <a:r>
              <a:rPr lang="en-US" baseline="0" dirty="0" smtClean="0"/>
              <a:t> environment is stable.</a:t>
            </a:r>
          </a:p>
          <a:p>
            <a:r>
              <a:rPr lang="en-US" baseline="0" dirty="0" smtClean="0"/>
              <a:t>If not, unstable</a:t>
            </a:r>
          </a:p>
          <a:p>
            <a:r>
              <a:rPr lang="en-US" baseline="0" dirty="0" smtClean="0"/>
              <a:t>When parcel is warmer than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, unstable b/c less dense than surrounding environment so will continue to rise.</a:t>
            </a:r>
          </a:p>
          <a:p>
            <a:endParaRPr lang="en-US" dirty="0" smtClean="0"/>
          </a:p>
          <a:p>
            <a:r>
              <a:rPr lang="en-US" dirty="0" smtClean="0"/>
              <a:t>Point in atmosphere where parcel is first unstable is the Level of Free Convection (LFC)</a:t>
            </a:r>
          </a:p>
          <a:p>
            <a:endParaRPr lang="en-US" dirty="0" smtClean="0"/>
          </a:p>
          <a:p>
            <a:r>
              <a:rPr lang="en-US" dirty="0" smtClean="0"/>
              <a:t>Parcel rises and is unstable until reaches</a:t>
            </a:r>
            <a:r>
              <a:rPr lang="en-US" baseline="0" dirty="0" smtClean="0"/>
              <a:t> another point of equilibrium: Level of Neutral Buoyancy (LCL)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2663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 Approximate</a:t>
            </a:r>
            <a:r>
              <a:rPr lang="en-US" baseline="0" dirty="0" smtClean="0"/>
              <a:t> parcel – parcel linearly interpolated onto </a:t>
            </a:r>
            <a:r>
              <a:rPr lang="en-US" baseline="0" dirty="0" err="1" smtClean="0"/>
              <a:t>z</a:t>
            </a:r>
            <a:r>
              <a:rPr lang="en-US" baseline="0" dirty="0" smtClean="0"/>
              <a:t>, saturated section is nonlinear (20 point range fits)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r>
              <a:rPr lang="en-US" dirty="0" smtClean="0"/>
              <a:t>Sounding </a:t>
            </a:r>
            <a:r>
              <a:rPr lang="en-US" dirty="0" smtClean="0"/>
              <a:t>from 0Z</a:t>
            </a:r>
            <a:r>
              <a:rPr lang="en-US" baseline="0" dirty="0" smtClean="0"/>
              <a:t> April 28,2011. Chosen because it was right in the middle of the large tornado outbreak in the Southeast US from April 25-28. The sounding is unstable almost from the surface, and very little </a:t>
            </a:r>
            <a:r>
              <a:rPr lang="en-US" baseline="0" dirty="0" smtClean="0"/>
              <a:t>CINE </a:t>
            </a:r>
            <a:r>
              <a:rPr lang="en-US" baseline="0" dirty="0" smtClean="0"/>
              <a:t>is present. Additionally, dry air which will be discussed more later is present at the 300-500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 level. This dry air is the result of a strong westerly jet that can be seen in the wind profile on the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186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r>
              <a:rPr lang="en-US" dirty="0" smtClean="0"/>
              <a:t>Note</a:t>
            </a:r>
            <a:r>
              <a:rPr lang="en-US" dirty="0" smtClean="0"/>
              <a:t>: this slide might be best towards the end</a:t>
            </a:r>
          </a:p>
          <a:p>
            <a:endParaRPr lang="en-US" dirty="0" smtClean="0"/>
          </a:p>
          <a:p>
            <a:r>
              <a:rPr lang="en-US" dirty="0" smtClean="0"/>
              <a:t>Entrainment has</a:t>
            </a:r>
            <a:r>
              <a:rPr lang="en-US" baseline="0" dirty="0" smtClean="0"/>
              <a:t> 2 major effects:</a:t>
            </a:r>
          </a:p>
          <a:p>
            <a:r>
              <a:rPr lang="en-US" baseline="0" dirty="0" smtClean="0"/>
              <a:t>1. Makes rising parcel more stable: </a:t>
            </a:r>
            <a:r>
              <a:rPr lang="en-US" baseline="0" dirty="0" err="1" smtClean="0"/>
              <a:t>evaporational</a:t>
            </a:r>
            <a:r>
              <a:rPr lang="en-US" baseline="0" dirty="0" smtClean="0"/>
              <a:t> cooling, so parcel cools, closer to atmospheric temp, less buoyant</a:t>
            </a:r>
          </a:p>
          <a:p>
            <a:r>
              <a:rPr lang="en-US" dirty="0" smtClean="0"/>
              <a:t>2. Makes sinking parcel even more stable, so will be even cooler,</a:t>
            </a:r>
            <a:r>
              <a:rPr lang="en-US" baseline="0" dirty="0" smtClean="0"/>
              <a:t> sink faster: this forms strong downdrafts in thunderstorms.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I chose this sounding:</a:t>
            </a:r>
          </a:p>
          <a:p>
            <a:r>
              <a:rPr lang="en-US" dirty="0" smtClean="0"/>
              <a:t>Example of entrainment of dry air</a:t>
            </a:r>
            <a:r>
              <a:rPr lang="en-US" baseline="0" dirty="0" smtClean="0"/>
              <a:t> from actual sounding where dry air is very noticeable at two levels</a:t>
            </a:r>
          </a:p>
          <a:p>
            <a:r>
              <a:rPr lang="en-US" baseline="0" dirty="0" smtClean="0"/>
              <a:t>Two noticeable layers of dry air here</a:t>
            </a:r>
          </a:p>
          <a:p>
            <a:r>
              <a:rPr lang="en-US" baseline="0" dirty="0" smtClean="0"/>
              <a:t>Dry air can be seen where dew point is very low (so air would have to cool a lot to be saturated)</a:t>
            </a:r>
          </a:p>
          <a:p>
            <a:r>
              <a:rPr lang="en-US" baseline="0" dirty="0" smtClean="0"/>
              <a:t>If the dry air at the base is entrained, will lower CAPE on the way up, so parcel wont rise as much</a:t>
            </a:r>
          </a:p>
          <a:p>
            <a:r>
              <a:rPr lang="en-US" baseline="0" dirty="0" smtClean="0"/>
              <a:t>If dry air higher up is entrained, possibly through falling rain, this cooling of parcel on the way down will increase negatively buoyancy so parcel will fall fast = stronger downdrafts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a good example of what presence of dry air looks like in the </a:t>
            </a:r>
            <a:r>
              <a:rPr lang="en-US" baseline="0" dirty="0" err="1" smtClean="0"/>
              <a:t>atmoshpere</a:t>
            </a:r>
            <a:r>
              <a:rPr lang="en-US" baseline="0" dirty="0" smtClean="0"/>
              <a:t>. Our model uses a constant entrainment rate, but in the atmosphere dry air is not a constant value with height.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120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r>
              <a:rPr lang="en-US" dirty="0" smtClean="0"/>
              <a:t>Adiabatic</a:t>
            </a:r>
            <a:r>
              <a:rPr lang="en-US" dirty="0" smtClean="0"/>
              <a:t>: no heat added/taken</a:t>
            </a:r>
            <a:r>
              <a:rPr lang="en-US" baseline="0" dirty="0" smtClean="0"/>
              <a:t> away</a:t>
            </a:r>
          </a:p>
          <a:p>
            <a:r>
              <a:rPr lang="en-US" baseline="0" dirty="0" smtClean="0"/>
              <a:t>Warming/cooling comes from expansion/compression of the parcel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less dense parcel is warmer, and will rise adiabatically, expand and cool until the parcel temperature is equal to the environment temperature.</a:t>
            </a:r>
          </a:p>
          <a:p>
            <a:r>
              <a:rPr lang="en-US" baseline="0" dirty="0" smtClean="0"/>
              <a:t>-Opposite occurs when the parcel is cooler, more dense.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367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r>
              <a:rPr lang="en-US" dirty="0" smtClean="0"/>
              <a:t>Parcel </a:t>
            </a:r>
            <a:r>
              <a:rPr lang="en-US" dirty="0" smtClean="0"/>
              <a:t>rise is required for thunderstorm formation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enough parcel rise thunderstorms can become severe/produce tornadoes </a:t>
            </a:r>
          </a:p>
          <a:p>
            <a:r>
              <a:rPr lang="en-US" baseline="0" dirty="0" smtClean="0"/>
              <a:t>Amount of parcel rise is a good basis for potential for thunderstorm 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822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</a:p>
          <a:p>
            <a:r>
              <a:rPr lang="en-US" dirty="0" smtClean="0"/>
              <a:t>Discuss the process</a:t>
            </a:r>
            <a:r>
              <a:rPr lang="en-US" baseline="0" dirty="0" smtClean="0"/>
              <a:t> of air parcel rise in the context of the diagram</a:t>
            </a:r>
            <a:r>
              <a:rPr lang="en-US" dirty="0" smtClean="0"/>
              <a:t>,</a:t>
            </a:r>
            <a:r>
              <a:rPr lang="en-US" baseline="0" dirty="0" smtClean="0"/>
              <a:t> formation of CAPE, dry to saturated </a:t>
            </a:r>
            <a:r>
              <a:rPr lang="en-US" baseline="0" dirty="0" err="1" smtClean="0"/>
              <a:t>adiabats</a:t>
            </a:r>
            <a:r>
              <a:rPr lang="en-US" baseline="0" dirty="0" smtClean="0"/>
              <a:t>, and the LCL, LFC, and LNB. How log scaled P is proportional to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</a:t>
            </a:r>
          </a:p>
          <a:p>
            <a:r>
              <a:rPr lang="en-US" dirty="0" smtClean="0"/>
              <a:t>CAPE </a:t>
            </a:r>
            <a:r>
              <a:rPr lang="en-US" dirty="0" smtClean="0"/>
              <a:t>is a</a:t>
            </a:r>
            <a:r>
              <a:rPr lang="en-US" baseline="0" dirty="0" smtClean="0"/>
              <a:t> measure of buoyancy and the ability of a a parcel to rise. </a:t>
            </a:r>
          </a:p>
          <a:p>
            <a:r>
              <a:rPr lang="en-US" baseline="0" dirty="0" smtClean="0"/>
              <a:t>CAPE begins at the LFC, ends at the LNB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CAPE= more energy available, faster velocity of parcel rise when the PE transferred to KE</a:t>
            </a:r>
          </a:p>
          <a:p>
            <a:r>
              <a:rPr lang="en-US" baseline="0" dirty="0" smtClean="0"/>
              <a:t>Typically:</a:t>
            </a:r>
          </a:p>
          <a:p>
            <a:r>
              <a:rPr lang="en-US" baseline="0" dirty="0" smtClean="0"/>
              <a:t>&lt;1000 J/kg = stable atmosphere ( in very stable cases, there is no CAPE)</a:t>
            </a:r>
          </a:p>
          <a:p>
            <a:r>
              <a:rPr lang="en-US" baseline="0" dirty="0" smtClean="0"/>
              <a:t>~2000 J/kg threshold for likely thunderstorm formation. </a:t>
            </a:r>
          </a:p>
          <a:p>
            <a:r>
              <a:rPr lang="en-US" baseline="0" dirty="0" smtClean="0"/>
              <a:t>&gt;3000J/kg risk for severe thunderstorms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on signs in Equations: in first one: Z(LFC)&gt;Z(LNB) so produces a negative sign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213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</a:p>
          <a:p>
            <a:r>
              <a:rPr lang="en-US" dirty="0" smtClean="0"/>
              <a:t>We follow these assumptions</a:t>
            </a:r>
            <a:r>
              <a:rPr lang="en-US" baseline="0" dirty="0" smtClean="0"/>
              <a:t> in our first model, and allow for mixing with the environment in the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 –</a:t>
            </a:r>
          </a:p>
          <a:p>
            <a:r>
              <a:rPr lang="en-US" dirty="0" smtClean="0"/>
              <a:t>Here</a:t>
            </a:r>
            <a:r>
              <a:rPr lang="en-US" baseline="0" dirty="0" smtClean="0"/>
              <a:t> </a:t>
            </a:r>
            <a:r>
              <a:rPr lang="en-US" dirty="0" smtClean="0"/>
              <a:t>is an overview of the model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Figure 7.2 gives the temperature profiles of a parcel and its environment (sounding)</a:t>
            </a:r>
          </a:p>
          <a:p>
            <a:r>
              <a:rPr lang="en-US" baseline="0" dirty="0" smtClean="0"/>
              <a:t>One of the challenges was the profiles were both given without altitude, usually a measurement consists of T and P at height Z</a:t>
            </a:r>
          </a:p>
          <a:p>
            <a:r>
              <a:rPr lang="en-US" baseline="0" dirty="0" smtClean="0"/>
              <a:t>Above the LNB it was clear the parcel was not governed by a dry </a:t>
            </a:r>
            <a:r>
              <a:rPr lang="en-US" baseline="0" dirty="0" err="1" smtClean="0"/>
              <a:t>adiabat</a:t>
            </a:r>
            <a:r>
              <a:rPr lang="en-US" baseline="0" dirty="0" smtClean="0"/>
              <a:t> so we </a:t>
            </a:r>
            <a:r>
              <a:rPr lang="en-US" baseline="0" dirty="0" err="1" smtClean="0"/>
              <a:t>deteremined</a:t>
            </a:r>
            <a:r>
              <a:rPr lang="en-US" baseline="0" dirty="0" smtClean="0"/>
              <a:t> the most appropriate value of this lapse rate through sensitivity analysis.</a:t>
            </a:r>
          </a:p>
          <a:p>
            <a:r>
              <a:rPr lang="en-US" baseline="0" dirty="0" smtClean="0"/>
              <a:t>Sensitivity analysis – varying values of </a:t>
            </a:r>
            <a:r>
              <a:rPr lang="en-US" baseline="0" dirty="0" err="1" smtClean="0"/>
              <a:t>esat</a:t>
            </a:r>
            <a:r>
              <a:rPr lang="en-US" baseline="0" dirty="0" smtClean="0"/>
              <a:t> to get onto the saturated </a:t>
            </a:r>
            <a:r>
              <a:rPr lang="en-US" baseline="0" dirty="0" err="1" smtClean="0"/>
              <a:t>adiabat</a:t>
            </a:r>
            <a:r>
              <a:rPr lang="en-US" baseline="0" dirty="0" smtClean="0"/>
              <a:t> (T depends on </a:t>
            </a:r>
            <a:r>
              <a:rPr lang="en-US" baseline="0" dirty="0" err="1" smtClean="0"/>
              <a:t>esat</a:t>
            </a:r>
            <a:r>
              <a:rPr lang="en-US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E606-D0E0-E84A-BDF3-2B5405DB8B9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583A3D-6B3F-B34E-9242-B9769B0EA861}" type="datetimeFigureOut">
              <a:rPr lang="en-US" smtClean="0"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5FDF7A-F3D1-644E-A45F-00E4388FF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Simulating Adiabatic Parcel Rise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Anna Merrifield, Sarah </a:t>
            </a:r>
            <a:r>
              <a:rPr lang="en-US" dirty="0" err="1" smtClean="0"/>
              <a:t>Shackleton</a:t>
            </a:r>
            <a:r>
              <a:rPr lang="en-US" dirty="0" smtClean="0"/>
              <a:t> and Jeff </a:t>
            </a:r>
            <a:r>
              <a:rPr lang="en-US" dirty="0" err="1" smtClean="0"/>
              <a:t>Sussman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Problems with </a:t>
            </a:r>
            <a:r>
              <a:rPr lang="en-US" dirty="0" err="1" smtClean="0"/>
              <a:t>DataThief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1"/>
            <a:ext cx="7348537" cy="8099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Solution: Rather than throwing out points (they aren’t “bad”, we determined Z using a linear least-squares fit to 3 regions of constant lapse rate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0" y="2963560"/>
            <a:ext cx="4528432" cy="3502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49" y="3880556"/>
            <a:ext cx="4377266" cy="2342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Shot 2013-11-30 at 4.53.1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4" r="1710"/>
          <a:stretch/>
        </p:blipFill>
        <p:spPr>
          <a:xfrm>
            <a:off x="738459" y="1319948"/>
            <a:ext cx="7616222" cy="527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48"/>
            <a:ext cx="8229600" cy="1143000"/>
          </a:xfrm>
        </p:spPr>
        <p:txBody>
          <a:bodyPr/>
          <a:lstStyle/>
          <a:p>
            <a:r>
              <a:rPr lang="en-US" dirty="0" smtClean="0"/>
              <a:t>2. Determining Z(P,T)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31207" y="4246644"/>
            <a:ext cx="188801" cy="17161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41697" y="3609145"/>
            <a:ext cx="188801" cy="17161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9132" y="3726447"/>
            <a:ext cx="25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Regions of</a:t>
            </a:r>
            <a:r>
              <a:rPr lang="en-US" dirty="0" smtClean="0"/>
              <a:t> ~Constant </a:t>
            </a:r>
            <a:r>
              <a:rPr lang="en-US" dirty="0" smtClean="0"/>
              <a:t>Lapse Rate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39738" y="2775563"/>
            <a:ext cx="3355652" cy="950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057675" y="3899120"/>
            <a:ext cx="2354479" cy="252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01845" y="4407972"/>
            <a:ext cx="632621" cy="554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9132" y="4778104"/>
            <a:ext cx="153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Γ</a:t>
            </a:r>
            <a:r>
              <a:rPr lang="en-US" dirty="0" smtClean="0"/>
              <a:t> = 6.5 K/Km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88664" y="2960229"/>
            <a:ext cx="153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Γ</a:t>
            </a:r>
            <a:r>
              <a:rPr lang="en-US" dirty="0" smtClean="0"/>
              <a:t> = .64 K/Km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20008" y="3613666"/>
            <a:ext cx="1537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Γ</a:t>
            </a:r>
            <a:r>
              <a:rPr lang="en-US" dirty="0" smtClean="0"/>
              <a:t> = 3.6 K/Km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02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3-11-30 at 4.5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31325" y="351615"/>
            <a:ext cx="7219783" cy="5040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2. </a:t>
            </a:r>
            <a:r>
              <a:rPr lang="en-US" dirty="0" smtClean="0">
                <a:solidFill>
                  <a:srgbClr val="000000"/>
                </a:solidFill>
              </a:rPr>
              <a:t>Determining </a:t>
            </a:r>
            <a:r>
              <a:rPr lang="en-US" dirty="0">
                <a:solidFill>
                  <a:srgbClr val="000000"/>
                </a:solidFill>
              </a:rPr>
              <a:t>Z(P,T)</a:t>
            </a:r>
          </a:p>
        </p:txBody>
      </p:sp>
      <p:pic>
        <p:nvPicPr>
          <p:cNvPr id="5" name="Picture 4" descr="Screen Shot 2013-11-30 at 1.36.3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52" r="6332"/>
          <a:stretch/>
        </p:blipFill>
        <p:spPr>
          <a:xfrm>
            <a:off x="5231977" y="5509766"/>
            <a:ext cx="3845583" cy="1270161"/>
          </a:xfrm>
          <a:prstGeom prst="rect">
            <a:avLst/>
          </a:prstGeom>
        </p:spPr>
      </p:pic>
      <p:pic>
        <p:nvPicPr>
          <p:cNvPr id="9" name="Picture 8" descr="Screen Shot 2013-11-30 at 1.50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93952" y="1860075"/>
            <a:ext cx="2733682" cy="138330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6" idx="3"/>
            <a:endCxn id="5" idx="1"/>
          </p:cNvCxnSpPr>
          <p:nvPr/>
        </p:nvCxnSpPr>
        <p:spPr>
          <a:xfrm>
            <a:off x="4396154" y="5779345"/>
            <a:ext cx="835823" cy="365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Screen Shot 2013-11-30 at 5.28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6308" y="5375891"/>
            <a:ext cx="4239846" cy="8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5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Dry &amp; Saturated Adiabatic Lapse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6123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Dry lapse rate: assumptions – ideal gas, atmosphere is in hydrostatic equilibrium, no water vapor</a:t>
            </a:r>
          </a:p>
          <a:p>
            <a:pPr>
              <a:buNone/>
            </a:pPr>
            <a:r>
              <a:rPr lang="en-US" sz="2400" dirty="0" smtClean="0"/>
              <a:t>          </a:t>
            </a:r>
          </a:p>
          <a:p>
            <a:r>
              <a:rPr lang="en-US" sz="2400" dirty="0" smtClean="0"/>
              <a:t>Saturated lapse rate: assumptions – no loss of water through precipitation, only liquid and vapor phases, system at chemical equilibrium, and heat capacities of liquid and water vapor are negligible, parcel has reached 100% relative humidity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3-11-30 at 3.52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85" y="4947719"/>
            <a:ext cx="3140710" cy="1090011"/>
          </a:xfrm>
          <a:prstGeom prst="rect">
            <a:avLst/>
          </a:prstGeom>
        </p:spPr>
      </p:pic>
      <p:pic>
        <p:nvPicPr>
          <p:cNvPr id="6" name="Picture 5" descr="Screen Shot 2013-11-30 at 9.16.1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685" y="2336800"/>
            <a:ext cx="1503715" cy="5468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Saturated Adiabatic Rise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9625" y="2156660"/>
            <a:ext cx="2164318" cy="105840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Initialize e</a:t>
            </a:r>
            <a:r>
              <a:rPr lang="en-US" baseline="-25000" dirty="0" smtClean="0"/>
              <a:t>sat</a:t>
            </a:r>
            <a:r>
              <a:rPr lang="en-US" dirty="0" smtClean="0"/>
              <a:t>(1),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parcel</a:t>
            </a:r>
            <a:r>
              <a:rPr lang="en-US" dirty="0" smtClean="0"/>
              <a:t> (1)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93359" y="1396999"/>
          <a:ext cx="7076459" cy="483798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3_weee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278" y="1661443"/>
            <a:ext cx="6375400" cy="5067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Model Parcel Temperature (No Entrainment)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141820" y="3316012"/>
          <a:ext cx="288674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3370"/>
                <a:gridCol w="144337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/>
                        <a:t>Γ</a:t>
                      </a:r>
                      <a:r>
                        <a:rPr lang="en-US" b="0" dirty="0" smtClean="0"/>
                        <a:t> to</a:t>
                      </a:r>
                      <a:r>
                        <a:rPr lang="en-US" b="0" baseline="0" dirty="0" smtClean="0"/>
                        <a:t> LCL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9.8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at LCL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at </a:t>
                      </a:r>
                      <a:r>
                        <a:rPr lang="en-US" baseline="0" dirty="0" smtClean="0"/>
                        <a:t>LNB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7.5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above </a:t>
                      </a:r>
                      <a:r>
                        <a:rPr lang="en-US" baseline="0" dirty="0" smtClean="0"/>
                        <a:t>LNB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06052" y="4464550"/>
            <a:ext cx="5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2633" y="3109626"/>
            <a:ext cx="57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LNB</a:t>
            </a:r>
            <a:endParaRPr lang="en-US" dirty="0"/>
          </a:p>
        </p:txBody>
      </p:sp>
      <p:pic>
        <p:nvPicPr>
          <p:cNvPr id="17" name="Picture 16" descr="Screen Shot 2013-12-01 at 10.15.5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186" y="1222562"/>
            <a:ext cx="4912285" cy="11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Entrainment: The mixing of the rising air parcel with the surrounding environment</a:t>
            </a:r>
          </a:p>
          <a:p>
            <a:r>
              <a:rPr lang="en-US" dirty="0" smtClean="0"/>
              <a:t>Entrainment rate: 1/m dm/</a:t>
            </a:r>
            <a:r>
              <a:rPr lang="en-US" dirty="0" err="1" smtClean="0"/>
              <a:t>dz</a:t>
            </a:r>
            <a:endParaRPr lang="en-US" dirty="0" smtClean="0"/>
          </a:p>
          <a:p>
            <a:r>
              <a:rPr lang="en-US" dirty="0" smtClean="0"/>
              <a:t>Assumptions: entrainment of dry air, constant entrainment rate, isotropic entrainment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Screen Shot 2013-11-30 at 4.11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27" y="4356523"/>
            <a:ext cx="4271633" cy="108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/>
              <a:t>Model Parcel Temperature </a:t>
            </a:r>
            <a:r>
              <a:rPr lang="en-US" dirty="0" smtClean="0"/>
              <a:t>(Entrainment</a:t>
            </a:r>
            <a:r>
              <a:rPr lang="en-US" dirty="0"/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4227989"/>
              </p:ext>
            </p:extLst>
          </p:nvPr>
        </p:nvGraphicFramePr>
        <p:xfrm>
          <a:off x="6079310" y="1784750"/>
          <a:ext cx="3022357" cy="374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4776"/>
                <a:gridCol w="1075693"/>
                <a:gridCol w="1001888"/>
              </a:tblGrid>
              <a:tr h="7777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(1/m)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smtClean="0"/>
                        <a:t> at</a:t>
                      </a:r>
                      <a:r>
                        <a:rPr lang="en-US" baseline="0" dirty="0" smtClean="0"/>
                        <a:t> LCL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(K/Km)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baseline="-25000" dirty="0" err="1" smtClean="0"/>
                        <a:t>m</a:t>
                      </a:r>
                      <a:r>
                        <a:rPr lang="en-US" dirty="0" smtClean="0"/>
                        <a:t> at LNB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(K/Km)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930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5*10</a:t>
                      </a:r>
                      <a:r>
                        <a:rPr lang="en-US" baseline="30000" dirty="0" smtClean="0"/>
                        <a:t>-10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5930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5*10</a:t>
                      </a:r>
                      <a:r>
                        <a:rPr lang="en-US" baseline="30000" dirty="0" smtClean="0"/>
                        <a:t>-5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</a:tr>
              <a:tr h="59300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1*10</a:t>
                      </a:r>
                      <a:r>
                        <a:rPr lang="en-US" baseline="30000" dirty="0" smtClean="0"/>
                        <a:t>-4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</a:tr>
              <a:tr h="5051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5*10</a:t>
                      </a:r>
                      <a:r>
                        <a:rPr lang="en-US" baseline="30000" dirty="0" smtClean="0"/>
                        <a:t>-4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igure4_weeee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7275" y="1366379"/>
            <a:ext cx="62865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99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CAPE in all models</a:t>
            </a:r>
          </a:p>
          <a:p>
            <a:r>
              <a:rPr lang="en-US" dirty="0" smtClean="0"/>
              <a:t>Limitations of the simplified model</a:t>
            </a:r>
          </a:p>
          <a:p>
            <a:pPr lvl="1"/>
            <a:r>
              <a:rPr lang="en-US" dirty="0" smtClean="0"/>
              <a:t>Parcel movement adiabatic and reversible (no precipitation)</a:t>
            </a:r>
          </a:p>
          <a:p>
            <a:pPr lvl="1"/>
            <a:r>
              <a:rPr lang="en-US" dirty="0" smtClean="0"/>
              <a:t>Entrainment of dry air</a:t>
            </a:r>
          </a:p>
          <a:p>
            <a:pPr lvl="1"/>
            <a:r>
              <a:rPr lang="en-US" dirty="0" smtClean="0"/>
              <a:t>Sounding given as </a:t>
            </a:r>
            <a:r>
              <a:rPr lang="en-US" dirty="0" err="1" smtClean="0"/>
              <a:t>lnP</a:t>
            </a:r>
            <a:r>
              <a:rPr lang="en-US" dirty="0" smtClean="0"/>
              <a:t> versus T, not given with altitude which then needed to be derived using assumption of constant lapse rate atmosphere in three regions</a:t>
            </a:r>
          </a:p>
          <a:p>
            <a:pPr lvl="1"/>
            <a:r>
              <a:rPr lang="en-US" dirty="0" err="1" smtClean="0"/>
              <a:t>DataThief</a:t>
            </a:r>
            <a:r>
              <a:rPr lang="en-US" dirty="0" smtClean="0"/>
              <a:t> does not give monotonically increasing data points</a:t>
            </a:r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Reproduction of Figure 7.2</a:t>
            </a:r>
            <a:endParaRPr lang="en-US" dirty="0"/>
          </a:p>
        </p:txBody>
      </p:sp>
      <p:pic>
        <p:nvPicPr>
          <p:cNvPr id="4" name="Picture 3" descr="Screen Shot 2013-11-30 at 9.28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365691"/>
            <a:ext cx="6220692" cy="483738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5270354"/>
              </p:ext>
            </p:extLst>
          </p:nvPr>
        </p:nvGraphicFramePr>
        <p:xfrm>
          <a:off x="5800061" y="2069016"/>
          <a:ext cx="2886740" cy="2560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3370"/>
                <a:gridCol w="144337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/>
                        <a:t>Γ</a:t>
                      </a:r>
                      <a:r>
                        <a:rPr lang="en-US" b="0" dirty="0" smtClean="0"/>
                        <a:t> to</a:t>
                      </a:r>
                      <a:r>
                        <a:rPr lang="en-US" b="0" baseline="0" dirty="0" smtClean="0"/>
                        <a:t> LCL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9.8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at </a:t>
                      </a:r>
                      <a:r>
                        <a:rPr lang="en-US" baseline="0" dirty="0" smtClean="0"/>
                        <a:t>LCL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at </a:t>
                      </a:r>
                      <a:r>
                        <a:rPr lang="en-US" baseline="0" dirty="0" smtClean="0"/>
                        <a:t>LNB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6.5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above </a:t>
                      </a:r>
                      <a:r>
                        <a:rPr lang="en-US" baseline="0" dirty="0" smtClean="0"/>
                        <a:t>LNB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</a:t>
                      </a:r>
                      <a:r>
                        <a:rPr lang="en-US" b="0" baseline="0" dirty="0" smtClean="0"/>
                        <a:t>K/Km</a:t>
                      </a:r>
                      <a:endParaRPr lang="en-US" b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30736" y="447131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76233" y="272102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826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Buoyancy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of parcel density to atmospheric density</a:t>
            </a:r>
          </a:p>
          <a:p>
            <a:r>
              <a:rPr lang="en-US" dirty="0" smtClean="0"/>
              <a:t>At a given pressure, density is determined by Temperature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135293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71682" name="Equation" r:id="rId4" imgW="114300" imgH="16510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Lapse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0662" y="1598584"/>
          <a:ext cx="8008817" cy="49168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1257"/>
                <a:gridCol w="857195"/>
                <a:gridCol w="857195"/>
                <a:gridCol w="857195"/>
                <a:gridCol w="857195"/>
                <a:gridCol w="857195"/>
                <a:gridCol w="857195"/>
                <a:gridCol w="857195"/>
                <a:gridCol w="857195"/>
              </a:tblGrid>
              <a:tr h="1596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  <a:p>
                      <a:pPr algn="ctr"/>
                      <a:r>
                        <a:rPr lang="en-US" baseline="0" dirty="0" smtClean="0"/>
                        <a:t>Entrainment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=</a:t>
                      </a:r>
                      <a:r>
                        <a:rPr lang="en-US" dirty="0" smtClean="0"/>
                        <a:t> 5*10^-10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/>
                        <a:t>m</a:t>
                      </a:r>
                      <a:endParaRPr lang="en-US" dirty="0" smtClean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= 5*10^-5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1/m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= 1*10^-4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1/m</a:t>
                      </a:r>
                      <a:endParaRPr lang="en-US" dirty="0" smtClean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 = 5*10^-4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1/m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</a:t>
                      </a:r>
                    </a:p>
                    <a:p>
                      <a:pPr algn="ctr"/>
                      <a:r>
                        <a:rPr lang="en-US" baseline="0" dirty="0" smtClean="0"/>
                        <a:t> Reproduction </a:t>
                      </a:r>
                      <a:endParaRPr lang="en-US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Approximate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Parcel</a:t>
                      </a:r>
                      <a:endParaRPr lang="en-US" dirty="0" smtClean="0"/>
                    </a:p>
                  </a:txBody>
                  <a:tcPr vert="vert270" anchor="ctr"/>
                </a:tc>
              </a:tr>
              <a:tr h="8297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to</a:t>
                      </a:r>
                      <a:r>
                        <a:rPr lang="en-US" baseline="0" dirty="0" smtClean="0"/>
                        <a:t> LCL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</a:tr>
              <a:tr h="7330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at LCL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  <a:tr h="6786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at </a:t>
                      </a:r>
                      <a:r>
                        <a:rPr lang="en-US" baseline="0" dirty="0" smtClean="0"/>
                        <a:t>LNB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</a:tr>
              <a:tr h="10786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Γ</a:t>
                      </a:r>
                      <a:r>
                        <a:rPr lang="en-US" dirty="0" smtClean="0"/>
                        <a:t> above </a:t>
                      </a:r>
                      <a:r>
                        <a:rPr lang="en-US" baseline="0" dirty="0" smtClean="0"/>
                        <a:t>LNB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22"/>
            <a:ext cx="8229600" cy="1143000"/>
          </a:xfrm>
        </p:spPr>
        <p:txBody>
          <a:bodyPr/>
          <a:lstStyle/>
          <a:p>
            <a:r>
              <a:rPr lang="en-US" dirty="0" smtClean="0"/>
              <a:t>Example sounding</a:t>
            </a:r>
            <a:endParaRPr lang="en-US" dirty="0"/>
          </a:p>
        </p:txBody>
      </p:sp>
      <p:pic>
        <p:nvPicPr>
          <p:cNvPr id="6" name="Picture 5" descr="Screen Shot 2013-12-01 at 10.4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98001" y="1239590"/>
            <a:ext cx="6540496" cy="53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2878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32"/>
            <a:ext cx="8229600" cy="1143000"/>
          </a:xfrm>
        </p:spPr>
        <p:txBody>
          <a:bodyPr/>
          <a:lstStyle/>
          <a:p>
            <a:r>
              <a:rPr lang="en-US" dirty="0" smtClean="0"/>
              <a:t>CAPE example with entrainment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11299" b="11299"/>
          <a:stretch>
            <a:fillRect/>
          </a:stretch>
        </p:blipFill>
        <p:spPr>
          <a:xfrm>
            <a:off x="325830" y="1184232"/>
            <a:ext cx="8515336" cy="4683107"/>
          </a:xfrm>
        </p:spPr>
      </p:pic>
      <p:sp>
        <p:nvSpPr>
          <p:cNvPr id="6" name="TextBox 5"/>
          <p:cNvSpPr txBox="1"/>
          <p:nvPr/>
        </p:nvSpPr>
        <p:spPr>
          <a:xfrm>
            <a:off x="457200" y="613005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NWS from Amarillo, TX, July 22,2013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270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reproduce plot using simplified governing assumptions of adiabatic parcel rise</a:t>
            </a:r>
          </a:p>
          <a:p>
            <a:r>
              <a:rPr lang="en-US" dirty="0" smtClean="0"/>
              <a:t>Further work using soundings from a database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weather.uwyo.edu/upperair/sounding.html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Buoyancy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parcel is less </a:t>
            </a:r>
            <a:r>
              <a:rPr lang="en-US" dirty="0" smtClean="0"/>
              <a:t>dense (warmer) </a:t>
            </a:r>
            <a:r>
              <a:rPr lang="en-US" dirty="0"/>
              <a:t>than the atmosphere it will </a:t>
            </a:r>
            <a:r>
              <a:rPr lang="en-US" dirty="0" smtClean="0"/>
              <a:t>rise adiabatically and cool</a:t>
            </a:r>
          </a:p>
          <a:p>
            <a:pPr lvl="1"/>
            <a:r>
              <a:rPr lang="en-US" dirty="0" smtClean="0"/>
              <a:t>T’ &gt;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env</a:t>
            </a:r>
            <a:endParaRPr lang="en-US" dirty="0"/>
          </a:p>
          <a:p>
            <a:r>
              <a:rPr lang="en-US" dirty="0"/>
              <a:t>If parcel is more </a:t>
            </a:r>
            <a:r>
              <a:rPr lang="en-US" dirty="0" smtClean="0"/>
              <a:t>dense (cooler) than the environment </a:t>
            </a:r>
            <a:r>
              <a:rPr lang="en-US" dirty="0"/>
              <a:t>it will </a:t>
            </a:r>
            <a:r>
              <a:rPr lang="en-US" dirty="0" smtClean="0"/>
              <a:t>sink adiabatically and warm</a:t>
            </a:r>
            <a:endParaRPr lang="en-US" dirty="0"/>
          </a:p>
          <a:p>
            <a:pPr lvl="1"/>
            <a:r>
              <a:rPr lang="en-US" dirty="0" smtClean="0"/>
              <a:t>T’ 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env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017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World Examples of Parcel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formation</a:t>
            </a:r>
          </a:p>
          <a:p>
            <a:pPr lvl="1"/>
            <a:r>
              <a:rPr lang="en-US" dirty="0" smtClean="0"/>
              <a:t>If the environment is stable, clouds that form will be shallow (stratus clouds)</a:t>
            </a:r>
          </a:p>
          <a:p>
            <a:pPr lvl="1"/>
            <a:r>
              <a:rPr lang="en-US" dirty="0" smtClean="0"/>
              <a:t>In an unstable environment, vertical motion occurs, cumulus and cumulonimbus form</a:t>
            </a:r>
          </a:p>
          <a:p>
            <a:r>
              <a:rPr lang="en-US" dirty="0" smtClean="0"/>
              <a:t>Thunderstorms/Tornadoes</a:t>
            </a:r>
          </a:p>
          <a:p>
            <a:pPr lvl="1"/>
            <a:r>
              <a:rPr lang="en-US" dirty="0" smtClean="0"/>
              <a:t>With enough parcel rise, thunderstorms can form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12 at 7.56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96" y="381000"/>
            <a:ext cx="7023981" cy="6137460"/>
          </a:xfrm>
          <a:prstGeom prst="rect">
            <a:avLst/>
          </a:prstGeom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Convective available potential energy</a:t>
            </a:r>
          </a:p>
          <a:p>
            <a:pPr lvl="1"/>
            <a:r>
              <a:rPr lang="en-US" dirty="0" smtClean="0"/>
              <a:t>Amount of potential energy available for parcel rise</a:t>
            </a:r>
          </a:p>
          <a:p>
            <a:pPr lvl="1"/>
            <a:r>
              <a:rPr lang="en-US" dirty="0" smtClean="0"/>
              <a:t>Important for thunderstorm growth/formation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3-12-01 at 10.24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88507" y="3732716"/>
            <a:ext cx="4458169" cy="1066548"/>
          </a:xfrm>
          <a:prstGeom prst="rect">
            <a:avLst/>
          </a:prstGeom>
        </p:spPr>
      </p:pic>
      <p:pic>
        <p:nvPicPr>
          <p:cNvPr id="5" name="Picture 4" descr="Screen Shot 2013-12-01 at 10.24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88507" y="5012397"/>
            <a:ext cx="4880322" cy="111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parcel does not mix with the surrounding environment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parcel does not disturb its environment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pressure of the parcel adjusts instantaneously to its environment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parcel moves </a:t>
            </a:r>
            <a:r>
              <a:rPr lang="en-US" dirty="0" err="1" smtClean="0"/>
              <a:t>isentropically</a:t>
            </a: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the data from Figure 7.2 using </a:t>
            </a:r>
            <a:r>
              <a:rPr lang="en-US" dirty="0" err="1" smtClean="0"/>
              <a:t>DataThief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Z(P,T)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Parcel Temperature assuming: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Dry adiabatic rise to LCL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Saturated adiabatic rise to LNB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“Moist” adiabatic rise above the LNB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Parcel Temperature assuming: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Dry adiabatic rise to LCL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Saturated adiabatic rise while entraining dry air to LNB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“Moist” adiabatic rise above the LNB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Sensitivity analysis: find lapse rates that reproduce the model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3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Obtaining the Data</a:t>
            </a:r>
            <a:endParaRPr lang="en-US" dirty="0"/>
          </a:p>
        </p:txBody>
      </p:sp>
      <p:pic>
        <p:nvPicPr>
          <p:cNvPr id="4" name="Picture 3" descr="Screen Shot 2013-11-30 at 12.5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3025030"/>
            <a:ext cx="4215434" cy="3835598"/>
          </a:xfrm>
          <a:prstGeom prst="rect">
            <a:avLst/>
          </a:prstGeom>
        </p:spPr>
      </p:pic>
      <p:pic>
        <p:nvPicPr>
          <p:cNvPr id="5" name="Picture 4" descr="Screen Shot 2013-11-30 at 12.54.54 PM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916768" y="3017521"/>
            <a:ext cx="4215384" cy="3840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396817"/>
            <a:ext cx="40393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plot lines were redrawn in color to allow for effective tracing. Markers indicate the axes and the beginning, color, and end of the line we want to trace.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0916" y="1592652"/>
            <a:ext cx="4039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the line is traced, the program picks points on the line and the data can be output and read into </a:t>
            </a:r>
            <a:r>
              <a:rPr lang="en-US" dirty="0" err="1" smtClean="0"/>
              <a:t>Matlab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612275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7199</TotalTime>
  <Words>1770</Words>
  <Application>Microsoft Macintosh PowerPoint</Application>
  <PresentationFormat>On-screen Show (4:3)</PresentationFormat>
  <Paragraphs>273</Paragraphs>
  <Slides>23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Revolution</vt:lpstr>
      <vt:lpstr>Microsoft Equation</vt:lpstr>
      <vt:lpstr>Simulating Adiabatic Parcel Rise</vt:lpstr>
      <vt:lpstr>Buoyancy Force</vt:lpstr>
      <vt:lpstr>Buoyancy Force</vt:lpstr>
      <vt:lpstr>Real World Examples of Parcel Rise</vt:lpstr>
      <vt:lpstr>Slide 5</vt:lpstr>
      <vt:lpstr>CAPE</vt:lpstr>
      <vt:lpstr>Parcel Method</vt:lpstr>
      <vt:lpstr>The Model</vt:lpstr>
      <vt:lpstr>1. Obtaining the Data</vt:lpstr>
      <vt:lpstr>1. Problems with DataThief</vt:lpstr>
      <vt:lpstr>2. Determining Z(P,T)</vt:lpstr>
      <vt:lpstr>2. Determining Z(P,T)</vt:lpstr>
      <vt:lpstr>Dry &amp; Saturated Adiabatic Lapse Rates</vt:lpstr>
      <vt:lpstr>Modeling Saturated Adiabatic Rise</vt:lpstr>
      <vt:lpstr>3. Model Parcel Temperature (No Entrainment)</vt:lpstr>
      <vt:lpstr>The Second Model</vt:lpstr>
      <vt:lpstr>4. Model Parcel Temperature (Entrainment)</vt:lpstr>
      <vt:lpstr>Discussion</vt:lpstr>
      <vt:lpstr>5. Reproduction of Figure 7.2</vt:lpstr>
      <vt:lpstr>Summary of Lapse Rates</vt:lpstr>
      <vt:lpstr>Example sounding</vt:lpstr>
      <vt:lpstr>CAPE example with entrainment</vt:lpstr>
      <vt:lpstr>Conclusions and Further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Adiabatic Parcel Rise</dc:title>
  <dc:creator>Sarah Ann Schaskleton </dc:creator>
  <cp:lastModifiedBy>Sarah Ann Schaskleton </cp:lastModifiedBy>
  <cp:revision>15</cp:revision>
  <dcterms:created xsi:type="dcterms:W3CDTF">2013-11-27T19:57:24Z</dcterms:created>
  <dcterms:modified xsi:type="dcterms:W3CDTF">2013-12-02T19:56:59Z</dcterms:modified>
</cp:coreProperties>
</file>